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81" r:id="rId5"/>
    <p:sldMasterId id="2147483687" r:id="rId6"/>
  </p:sldMasterIdLst>
  <p:notesMasterIdLst>
    <p:notesMasterId r:id="rId10"/>
  </p:notesMasterIdLst>
  <p:handoutMasterIdLst>
    <p:handoutMasterId r:id="rId11"/>
  </p:handoutMasterIdLst>
  <p:sldIdLst>
    <p:sldId id="275" r:id="rId7"/>
    <p:sldId id="274" r:id="rId8"/>
    <p:sldId id="276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5DC"/>
    <a:srgbClr val="156635"/>
    <a:srgbClr val="762123"/>
    <a:srgbClr val="EC821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381" autoAdjust="0"/>
  </p:normalViewPr>
  <p:slideViewPr>
    <p:cSldViewPr>
      <p:cViewPr>
        <p:scale>
          <a:sx n="60" d="100"/>
          <a:sy n="60" d="100"/>
        </p:scale>
        <p:origin x="-1680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30" d="100"/>
          <a:sy n="130" d="100"/>
        </p:scale>
        <p:origin x="-1266" y="111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3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233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924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407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654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 smtClean="0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136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1939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129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50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05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79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8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895600" y="1524000"/>
            <a:ext cx="3657600" cy="685800"/>
          </a:xfrm>
        </p:spPr>
        <p:txBody>
          <a:bodyPr/>
          <a:lstStyle/>
          <a:p>
            <a:r>
              <a:rPr lang="en-US" sz="4400" dirty="0" smtClean="0"/>
              <a:t>Budget</a:t>
            </a:r>
            <a:endParaRPr lang="en-US" sz="44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57200" y="3117270"/>
            <a:ext cx="8210551" cy="12192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ysClr val="windowText" lastClr="000000"/>
                </a:solidFill>
              </a:rPr>
              <a:t>Irmgard H-Zeledon</a:t>
            </a:r>
          </a:p>
          <a:p>
            <a:pPr>
              <a:defRPr/>
            </a:pPr>
            <a:r>
              <a:rPr lang="en-US" sz="2400" dirty="0" smtClean="0">
                <a:solidFill>
                  <a:sysClr val="windowText" lastClr="000000"/>
                </a:solidFill>
              </a:rPr>
              <a:t>Manager, Africa RISING West Africa and East/Southern Africa Projects</a:t>
            </a:r>
            <a:endParaRPr lang="en-US" sz="16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endParaRPr lang="en-US" sz="16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endParaRPr lang="en-US" sz="16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ysClr val="windowText" lastClr="000000"/>
                </a:solidFill>
              </a:rPr>
              <a:t>Africa RISING Phase II planning meeting</a:t>
            </a:r>
          </a:p>
          <a:p>
            <a:pPr>
              <a:defRPr/>
            </a:pPr>
            <a:r>
              <a:rPr lang="en-US" sz="1600" dirty="0" smtClean="0">
                <a:solidFill>
                  <a:sysClr val="windowText" lastClr="000000"/>
                </a:solidFill>
              </a:rPr>
              <a:t>5 - 8 October, 2016</a:t>
            </a:r>
          </a:p>
          <a:p>
            <a:pPr>
              <a:defRPr/>
            </a:pPr>
            <a:r>
              <a:rPr lang="en-US" sz="1600" dirty="0" smtClean="0">
                <a:solidFill>
                  <a:sysClr val="windowText" lastClr="000000"/>
                </a:solidFill>
              </a:rPr>
              <a:t>Lilongwe, Malawi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19806"/>
              </p:ext>
            </p:extLst>
          </p:nvPr>
        </p:nvGraphicFramePr>
        <p:xfrm>
          <a:off x="304800" y="228600"/>
          <a:ext cx="8458200" cy="6527980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7541710"/>
                <a:gridCol w="916490"/>
              </a:tblGrid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ESA</a:t>
                      </a:r>
                      <a:r>
                        <a:rPr lang="en-GB" sz="1400" baseline="0" dirty="0" smtClean="0">
                          <a:effectLst/>
                        </a:rPr>
                        <a:t> BUDGET 2016/17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466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IITA Personnel (Manager, Chief Scientist, </a:t>
                      </a:r>
                      <a:r>
                        <a:rPr lang="en-US" sz="1200" dirty="0" err="1" smtClean="0">
                          <a:effectLst/>
                        </a:rPr>
                        <a:t>Comms</a:t>
                      </a:r>
                      <a:r>
                        <a:rPr lang="en-US" sz="1200" dirty="0" smtClean="0">
                          <a:effectLst/>
                        </a:rPr>
                        <a:t>,</a:t>
                      </a:r>
                      <a:r>
                        <a:rPr lang="en-US" sz="1200" baseline="0" dirty="0" smtClean="0">
                          <a:effectLst/>
                        </a:rPr>
                        <a:t> Gender, Economics, Administrator, 1 Driver</a:t>
                      </a:r>
                      <a:r>
                        <a:rPr lang="en-US" sz="1200" baseline="0" smtClean="0">
                          <a:effectLst/>
                        </a:rPr>
                        <a:t>, Systems </a:t>
                      </a:r>
                      <a:r>
                        <a:rPr lang="en-US" sz="1200" baseline="0" dirty="0" smtClean="0">
                          <a:effectLst/>
                        </a:rPr>
                        <a:t>Specialist)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553,000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IITA staff travel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80,000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Meetings (Annual Planning, PCT, PSC)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110,000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Administration</a:t>
                      </a:r>
                      <a:r>
                        <a:rPr lang="en-US" sz="1200" baseline="0" dirty="0" smtClean="0">
                          <a:effectLst/>
                        </a:rPr>
                        <a:t> (office </a:t>
                      </a:r>
                      <a:r>
                        <a:rPr lang="en-US" sz="1200" baseline="0" dirty="0" err="1" smtClean="0">
                          <a:effectLst/>
                        </a:rPr>
                        <a:t>rent&amp;equipment&amp;materials</a:t>
                      </a:r>
                      <a:r>
                        <a:rPr lang="en-US" sz="1200" baseline="0" dirty="0" smtClean="0">
                          <a:effectLst/>
                        </a:rPr>
                        <a:t>, bank, </a:t>
                      </a:r>
                      <a:r>
                        <a:rPr lang="en-US" sz="1200" baseline="0" dirty="0" err="1" smtClean="0">
                          <a:effectLst/>
                        </a:rPr>
                        <a:t>tel</a:t>
                      </a:r>
                      <a:r>
                        <a:rPr lang="en-US" sz="1200" baseline="0" dirty="0" smtClean="0">
                          <a:effectLst/>
                        </a:rPr>
                        <a:t>, insurances, support from Dar,  IT, CKAN/PMMT)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92,000</a:t>
                      </a: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12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Students (WUR, local)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38,000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Operations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1,935,669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323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Economist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20,000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33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Gender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50,000</a:t>
                      </a: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40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Project Communication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40,000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40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Program Communication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25,000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40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Open access publications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5,000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323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Peer Exchange visits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00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Science</a:t>
                      </a:r>
                      <a:r>
                        <a:rPr lang="en-US" sz="1200" b="0" baseline="0" dirty="0" smtClean="0">
                          <a:effectLst/>
                        </a:rPr>
                        <a:t> Symposium/Phase 2 Launch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10,669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00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Zambia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755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Malawi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BF5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490,000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BF5DC"/>
                    </a:solidFill>
                  </a:tcPr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err="1" smtClean="0">
                          <a:effectLst/>
                        </a:rPr>
                        <a:t>Kongwa</a:t>
                      </a:r>
                      <a:r>
                        <a:rPr lang="en-US" sz="1200" b="0" dirty="0" smtClean="0">
                          <a:effectLst/>
                        </a:rPr>
                        <a:t>/</a:t>
                      </a:r>
                      <a:r>
                        <a:rPr lang="en-US" sz="1200" b="0" dirty="0" err="1" smtClean="0">
                          <a:effectLst/>
                        </a:rPr>
                        <a:t>Kiteto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BF5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490,000</a:t>
                      </a: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BF5DC"/>
                    </a:solidFill>
                  </a:tcPr>
                </a:tc>
              </a:tr>
              <a:tr h="267916">
                <a:tc>
                  <a:txBody>
                    <a:bodyPr/>
                    <a:lstStyle/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Babati</a:t>
                      </a:r>
                      <a:r>
                        <a:rPr lang="en-US" sz="1200" b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(incl. 1 driver, 1 consultant)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BF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537,000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BF5DC"/>
                    </a:solidFill>
                  </a:tcPr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effectLst/>
                        </a:rPr>
                        <a:t>Collaboration with Dev. Partners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100,000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IITA indirect  costs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550,179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Total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3,400,848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Income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3,470,253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CSP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69,405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67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Available</a:t>
                      </a:r>
                      <a:r>
                        <a:rPr lang="en-US" sz="1200" baseline="0" dirty="0" smtClean="0">
                          <a:effectLst/>
                        </a:rPr>
                        <a:t> funds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3,400,848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574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09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ED7DE2DF-E474-4BAC-9361-5826CB4712A3}" vid="{1374483B-9A9E-4D79-9057-3943A17399E5}"/>
    </a:ext>
  </a:extLst>
</a:theme>
</file>

<file path=ppt/theme/theme2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ED7DE2DF-E474-4BAC-9361-5826CB4712A3}" vid="{C8A89AE2-0F92-40D4-A237-911D7B474A71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ED7DE2DF-E474-4BAC-9361-5826CB4712A3}" vid="{1374483B-9A9E-4D79-9057-3943A17399E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207</TotalTime>
  <Words>159</Words>
  <Application>Microsoft Office PowerPoint</Application>
  <PresentationFormat>On-screen Show (4:3)</PresentationFormat>
  <Paragraphs>57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1_Custom Design</vt:lpstr>
      <vt:lpstr>AfricaRISING_presentation_template_Global</vt:lpstr>
      <vt:lpstr>2_Custom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Hoeschle-Zeledon</dc:creator>
  <cp:lastModifiedBy>Odhong, Jonathan (IITA)</cp:lastModifiedBy>
  <cp:revision>24</cp:revision>
  <cp:lastPrinted>2011-10-06T11:45:23Z</cp:lastPrinted>
  <dcterms:created xsi:type="dcterms:W3CDTF">2016-09-22T17:15:00Z</dcterms:created>
  <dcterms:modified xsi:type="dcterms:W3CDTF">2016-10-11T14:49:27Z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